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786" autoAdjust="0"/>
    <p:restoredTop sz="94660"/>
  </p:normalViewPr>
  <p:slideViewPr>
    <p:cSldViewPr snapToGrid="0">
      <p:cViewPr>
        <p:scale>
          <a:sx n="75" d="100"/>
          <a:sy n="75" d="100"/>
        </p:scale>
        <p:origin x="-43" y="25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458578-5CB0-420B-AFAB-C1F2D0827C13}"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l-GR"/>
        </a:p>
      </dgm:t>
    </dgm:pt>
    <dgm:pt modelId="{7F824188-9719-489C-84EB-2DFDCE3F52F2}">
      <dgm:prSet phldrT="[Κείμενο]"/>
      <dgm:spPr/>
      <dgm:t>
        <a:bodyPr/>
        <a:lstStyle/>
        <a:p>
          <a:r>
            <a:rPr lang="el-GR" dirty="0"/>
            <a:t>Η σωστή λειτουργία ενός μεγάλου αριθμού </a:t>
          </a:r>
          <a:r>
            <a:rPr lang="el-GR" dirty="0" err="1"/>
            <a:t>μηχανών,συσκευών</a:t>
          </a:r>
          <a:r>
            <a:rPr lang="el-GR" dirty="0"/>
            <a:t> και συστημάτων </a:t>
          </a:r>
          <a:r>
            <a:rPr lang="el-GR" dirty="0" err="1"/>
            <a:t>εξαρταται</a:t>
          </a:r>
          <a:r>
            <a:rPr lang="el-GR" dirty="0"/>
            <a:t> με κάποιο τρόπο από τη </a:t>
          </a:r>
          <a:r>
            <a:rPr lang="el-GR" dirty="0" err="1"/>
            <a:t>βρύτητα</a:t>
          </a:r>
          <a:r>
            <a:rPr lang="el-GR" dirty="0"/>
            <a:t>.</a:t>
          </a:r>
        </a:p>
      </dgm:t>
    </dgm:pt>
    <dgm:pt modelId="{9E60C8E4-3430-4D85-9812-BBD58AAC1994}" type="parTrans" cxnId="{68CF4EF6-A3BA-4796-B7EF-2C8052B70F2B}">
      <dgm:prSet/>
      <dgm:spPr/>
      <dgm:t>
        <a:bodyPr/>
        <a:lstStyle/>
        <a:p>
          <a:endParaRPr lang="el-GR"/>
        </a:p>
      </dgm:t>
    </dgm:pt>
    <dgm:pt modelId="{6950E139-BAE7-4B0B-855A-E6B0728D427D}" type="sibTrans" cxnId="{68CF4EF6-A3BA-4796-B7EF-2C8052B70F2B}">
      <dgm:prSet/>
      <dgm:spPr/>
      <dgm:t>
        <a:bodyPr/>
        <a:lstStyle/>
        <a:p>
          <a:endParaRPr lang="el-GR"/>
        </a:p>
      </dgm:t>
    </dgm:pt>
    <dgm:pt modelId="{169B1E0A-127F-49FF-8C49-ADBB15AF697D}">
      <dgm:prSet phldrT="[Κείμενο]"/>
      <dgm:spPr/>
      <dgm:t>
        <a:bodyPr/>
        <a:lstStyle/>
        <a:p>
          <a:r>
            <a:rPr lang="el-GR" dirty="0"/>
            <a:t>Με τη βοήθεια της βαρύτητας έχουμε τη δυνατότητα να παράγουμε ηλεκτρικό ρεύμα από τα υδροηλεκτρικά εργοστάσια.</a:t>
          </a:r>
        </a:p>
      </dgm:t>
    </dgm:pt>
    <dgm:pt modelId="{FBBEFE24-CEFD-44B4-852B-2F9E2B9F0024}" type="parTrans" cxnId="{0E7B14AA-B1DE-4E85-AFF2-2AB2F052B4FA}">
      <dgm:prSet/>
      <dgm:spPr/>
      <dgm:t>
        <a:bodyPr/>
        <a:lstStyle/>
        <a:p>
          <a:endParaRPr lang="el-GR"/>
        </a:p>
      </dgm:t>
    </dgm:pt>
    <dgm:pt modelId="{6B139855-A075-46A0-9B57-5D9F12FB8C54}" type="sibTrans" cxnId="{0E7B14AA-B1DE-4E85-AFF2-2AB2F052B4FA}">
      <dgm:prSet/>
      <dgm:spPr/>
      <dgm:t>
        <a:bodyPr/>
        <a:lstStyle/>
        <a:p>
          <a:endParaRPr lang="el-GR"/>
        </a:p>
      </dgm:t>
    </dgm:pt>
    <dgm:pt modelId="{C989F2AB-737F-4AFD-800B-3CABE5EF72E0}">
      <dgm:prSet phldrT="[Κείμενο]"/>
      <dgm:spPr/>
      <dgm:t>
        <a:bodyPr/>
        <a:lstStyle/>
        <a:p>
          <a:r>
            <a:rPr lang="el-GR" dirty="0"/>
            <a:t>Ένα ρολόι που λειτουργεί με ένα εκκρεμές βασίζει τη λειτουργία του στη δύναμη της για τον υπολογισμό του χρόνου.</a:t>
          </a:r>
        </a:p>
      </dgm:t>
    </dgm:pt>
    <dgm:pt modelId="{F458D727-4073-4B86-811E-0203F8475391}" type="parTrans" cxnId="{CA68717F-4FD7-4122-AD35-66E547321949}">
      <dgm:prSet/>
      <dgm:spPr/>
      <dgm:t>
        <a:bodyPr/>
        <a:lstStyle/>
        <a:p>
          <a:endParaRPr lang="el-GR"/>
        </a:p>
      </dgm:t>
    </dgm:pt>
    <dgm:pt modelId="{93D04253-2E78-432E-8DFC-AB7788B25FEC}" type="sibTrans" cxnId="{CA68717F-4FD7-4122-AD35-66E547321949}">
      <dgm:prSet/>
      <dgm:spPr/>
      <dgm:t>
        <a:bodyPr/>
        <a:lstStyle/>
        <a:p>
          <a:endParaRPr lang="el-GR"/>
        </a:p>
      </dgm:t>
    </dgm:pt>
    <dgm:pt modelId="{EF00BDCB-D885-4A72-837A-754085021952}">
      <dgm:prSet phldrT="[Κείμενο]"/>
      <dgm:spPr/>
      <dgm:t>
        <a:bodyPr/>
        <a:lstStyle/>
        <a:p>
          <a:r>
            <a:rPr lang="el-GR" dirty="0"/>
            <a:t>Ο τεχνητός ορίζοντας στα αεροσκάφη και άλλα ιπτάμενα μέσα αποτελεί </a:t>
          </a:r>
          <a:r>
            <a:rPr lang="el-GR" dirty="0" err="1"/>
            <a:t>εφρμογή</a:t>
          </a:r>
          <a:r>
            <a:rPr lang="el-GR" dirty="0"/>
            <a:t> ης δύναμης της βαρύτητας για να </a:t>
          </a:r>
          <a:r>
            <a:rPr lang="el-GR" dirty="0" err="1"/>
            <a:t>απεικονιίζει</a:t>
          </a:r>
          <a:r>
            <a:rPr lang="el-GR" dirty="0"/>
            <a:t> την κλίση του αεροπλάνου.</a:t>
          </a:r>
        </a:p>
      </dgm:t>
    </dgm:pt>
    <dgm:pt modelId="{D6F4169C-F4BD-4FCD-8861-594D1F156042}" type="parTrans" cxnId="{1164E839-AA91-4477-9476-EB6B19A52FE2}">
      <dgm:prSet/>
      <dgm:spPr/>
      <dgm:t>
        <a:bodyPr/>
        <a:lstStyle/>
        <a:p>
          <a:endParaRPr lang="el-GR"/>
        </a:p>
      </dgm:t>
    </dgm:pt>
    <dgm:pt modelId="{AA5478AF-2EBE-4ACC-A6BE-7B7E9DFB968A}" type="sibTrans" cxnId="{1164E839-AA91-4477-9476-EB6B19A52FE2}">
      <dgm:prSet/>
      <dgm:spPr/>
      <dgm:t>
        <a:bodyPr/>
        <a:lstStyle/>
        <a:p>
          <a:endParaRPr lang="el-GR"/>
        </a:p>
      </dgm:t>
    </dgm:pt>
    <dgm:pt modelId="{AF2D1120-5DEF-43F5-846A-E36E7B3F9834}">
      <dgm:prSet phldrT="[Κείμενο]"/>
      <dgm:spPr/>
      <dgm:t>
        <a:bodyPr/>
        <a:lstStyle/>
        <a:p>
          <a:r>
            <a:rPr lang="el-GR" dirty="0" err="1"/>
            <a:t>Τέλος,οι</a:t>
          </a:r>
          <a:r>
            <a:rPr lang="el-GR" dirty="0"/>
            <a:t> τεχνητοί δορυφόροι είναι και αυτοί μια εφαρμογή της βαρύτητας που μαθηματικά είχε διατυπωθεί στο έργο </a:t>
          </a:r>
          <a:r>
            <a:rPr lang="en-US" dirty="0"/>
            <a:t>“</a:t>
          </a:r>
          <a:r>
            <a:rPr lang="en-US" dirty="0" err="1"/>
            <a:t>Princpia</a:t>
          </a:r>
          <a:r>
            <a:rPr lang="en-US" dirty="0"/>
            <a:t>” </a:t>
          </a:r>
          <a:r>
            <a:rPr lang="el-GR" dirty="0"/>
            <a:t>του Νεύτωνα.</a:t>
          </a:r>
        </a:p>
      </dgm:t>
    </dgm:pt>
    <dgm:pt modelId="{E0CC5744-2A7A-4A48-B243-DBF2A96A0039}" type="parTrans" cxnId="{F69D639F-8B64-43B4-A81A-671AF1DA4E56}">
      <dgm:prSet/>
      <dgm:spPr/>
      <dgm:t>
        <a:bodyPr/>
        <a:lstStyle/>
        <a:p>
          <a:endParaRPr lang="el-GR"/>
        </a:p>
      </dgm:t>
    </dgm:pt>
    <dgm:pt modelId="{28308AA8-DEAF-46F7-BF8E-3F7270E0ECCE}" type="sibTrans" cxnId="{F69D639F-8B64-43B4-A81A-671AF1DA4E56}">
      <dgm:prSet/>
      <dgm:spPr/>
      <dgm:t>
        <a:bodyPr/>
        <a:lstStyle/>
        <a:p>
          <a:endParaRPr lang="el-GR"/>
        </a:p>
      </dgm:t>
    </dgm:pt>
    <dgm:pt modelId="{C78F3366-F12B-4866-8785-3EE8B20E4240}" type="pres">
      <dgm:prSet presAssocID="{45458578-5CB0-420B-AFAB-C1F2D0827C13}" presName="cycle" presStyleCnt="0">
        <dgm:presLayoutVars>
          <dgm:dir/>
          <dgm:resizeHandles val="exact"/>
        </dgm:presLayoutVars>
      </dgm:prSet>
      <dgm:spPr/>
    </dgm:pt>
    <dgm:pt modelId="{64C02617-9321-45BB-A4EC-DBBE54205D0D}" type="pres">
      <dgm:prSet presAssocID="{7F824188-9719-489C-84EB-2DFDCE3F52F2}" presName="node" presStyleLbl="node1" presStyleIdx="0" presStyleCnt="5">
        <dgm:presLayoutVars>
          <dgm:bulletEnabled val="1"/>
        </dgm:presLayoutVars>
      </dgm:prSet>
      <dgm:spPr/>
    </dgm:pt>
    <dgm:pt modelId="{AF5EAD4D-588F-40A2-AE85-13912CAD288C}" type="pres">
      <dgm:prSet presAssocID="{6950E139-BAE7-4B0B-855A-E6B0728D427D}" presName="sibTrans" presStyleLbl="sibTrans2D1" presStyleIdx="0" presStyleCnt="5"/>
      <dgm:spPr/>
    </dgm:pt>
    <dgm:pt modelId="{0D36963A-3566-4AC2-9D3E-0DA732D03A98}" type="pres">
      <dgm:prSet presAssocID="{6950E139-BAE7-4B0B-855A-E6B0728D427D}" presName="connectorText" presStyleLbl="sibTrans2D1" presStyleIdx="0" presStyleCnt="5"/>
      <dgm:spPr/>
    </dgm:pt>
    <dgm:pt modelId="{0FF81CC2-2DE5-4E71-9936-9F5C171D600C}" type="pres">
      <dgm:prSet presAssocID="{169B1E0A-127F-49FF-8C49-ADBB15AF697D}" presName="node" presStyleLbl="node1" presStyleIdx="1" presStyleCnt="5">
        <dgm:presLayoutVars>
          <dgm:bulletEnabled val="1"/>
        </dgm:presLayoutVars>
      </dgm:prSet>
      <dgm:spPr/>
    </dgm:pt>
    <dgm:pt modelId="{57F47E9F-1104-487A-96F3-4C36F85ECCC2}" type="pres">
      <dgm:prSet presAssocID="{6B139855-A075-46A0-9B57-5D9F12FB8C54}" presName="sibTrans" presStyleLbl="sibTrans2D1" presStyleIdx="1" presStyleCnt="5"/>
      <dgm:spPr/>
    </dgm:pt>
    <dgm:pt modelId="{69EC2F1E-32B9-42B2-854C-A6D1AA4A2318}" type="pres">
      <dgm:prSet presAssocID="{6B139855-A075-46A0-9B57-5D9F12FB8C54}" presName="connectorText" presStyleLbl="sibTrans2D1" presStyleIdx="1" presStyleCnt="5"/>
      <dgm:spPr/>
    </dgm:pt>
    <dgm:pt modelId="{CC86F9DE-99F8-418F-A035-25EA453FA390}" type="pres">
      <dgm:prSet presAssocID="{C989F2AB-737F-4AFD-800B-3CABE5EF72E0}" presName="node" presStyleLbl="node1" presStyleIdx="2" presStyleCnt="5">
        <dgm:presLayoutVars>
          <dgm:bulletEnabled val="1"/>
        </dgm:presLayoutVars>
      </dgm:prSet>
      <dgm:spPr/>
    </dgm:pt>
    <dgm:pt modelId="{0A3C5A60-34AF-4B50-9E78-ED5112AEF047}" type="pres">
      <dgm:prSet presAssocID="{93D04253-2E78-432E-8DFC-AB7788B25FEC}" presName="sibTrans" presStyleLbl="sibTrans2D1" presStyleIdx="2" presStyleCnt="5"/>
      <dgm:spPr/>
    </dgm:pt>
    <dgm:pt modelId="{A21F368B-9138-4660-8E16-CB5AE9F04163}" type="pres">
      <dgm:prSet presAssocID="{93D04253-2E78-432E-8DFC-AB7788B25FEC}" presName="connectorText" presStyleLbl="sibTrans2D1" presStyleIdx="2" presStyleCnt="5"/>
      <dgm:spPr/>
    </dgm:pt>
    <dgm:pt modelId="{381BDA8F-2149-464A-8EC3-F611815E507D}" type="pres">
      <dgm:prSet presAssocID="{EF00BDCB-D885-4A72-837A-754085021952}" presName="node" presStyleLbl="node1" presStyleIdx="3" presStyleCnt="5">
        <dgm:presLayoutVars>
          <dgm:bulletEnabled val="1"/>
        </dgm:presLayoutVars>
      </dgm:prSet>
      <dgm:spPr/>
    </dgm:pt>
    <dgm:pt modelId="{7B6CCE60-5A8A-41D3-91EC-2A349B3C82DD}" type="pres">
      <dgm:prSet presAssocID="{AA5478AF-2EBE-4ACC-A6BE-7B7E9DFB968A}" presName="sibTrans" presStyleLbl="sibTrans2D1" presStyleIdx="3" presStyleCnt="5"/>
      <dgm:spPr/>
    </dgm:pt>
    <dgm:pt modelId="{922FA454-7684-4DFB-88D2-46772729891D}" type="pres">
      <dgm:prSet presAssocID="{AA5478AF-2EBE-4ACC-A6BE-7B7E9DFB968A}" presName="connectorText" presStyleLbl="sibTrans2D1" presStyleIdx="3" presStyleCnt="5"/>
      <dgm:spPr/>
    </dgm:pt>
    <dgm:pt modelId="{1BD07234-5034-47A3-A27F-BE2B4ABB8772}" type="pres">
      <dgm:prSet presAssocID="{AF2D1120-5DEF-43F5-846A-E36E7B3F9834}" presName="node" presStyleLbl="node1" presStyleIdx="4" presStyleCnt="5">
        <dgm:presLayoutVars>
          <dgm:bulletEnabled val="1"/>
        </dgm:presLayoutVars>
      </dgm:prSet>
      <dgm:spPr/>
    </dgm:pt>
    <dgm:pt modelId="{0431A553-5CEE-4FD0-A4A8-1C9732519916}" type="pres">
      <dgm:prSet presAssocID="{28308AA8-DEAF-46F7-BF8E-3F7270E0ECCE}" presName="sibTrans" presStyleLbl="sibTrans2D1" presStyleIdx="4" presStyleCnt="5"/>
      <dgm:spPr/>
    </dgm:pt>
    <dgm:pt modelId="{470CE5CB-D397-493A-8351-38F3CB257FF2}" type="pres">
      <dgm:prSet presAssocID="{28308AA8-DEAF-46F7-BF8E-3F7270E0ECCE}" presName="connectorText" presStyleLbl="sibTrans2D1" presStyleIdx="4" presStyleCnt="5"/>
      <dgm:spPr/>
    </dgm:pt>
  </dgm:ptLst>
  <dgm:cxnLst>
    <dgm:cxn modelId="{69D89225-FF32-4599-BBAC-14FDADC17060}" type="presOf" srcId="{AF2D1120-5DEF-43F5-846A-E36E7B3F9834}" destId="{1BD07234-5034-47A3-A27F-BE2B4ABB8772}" srcOrd="0" destOrd="0" presId="urn:microsoft.com/office/officeart/2005/8/layout/cycle2"/>
    <dgm:cxn modelId="{C89C3D28-F2E0-48BB-982B-435F6B9BAB22}" type="presOf" srcId="{169B1E0A-127F-49FF-8C49-ADBB15AF697D}" destId="{0FF81CC2-2DE5-4E71-9936-9F5C171D600C}" srcOrd="0" destOrd="0" presId="urn:microsoft.com/office/officeart/2005/8/layout/cycle2"/>
    <dgm:cxn modelId="{1164E839-AA91-4477-9476-EB6B19A52FE2}" srcId="{45458578-5CB0-420B-AFAB-C1F2D0827C13}" destId="{EF00BDCB-D885-4A72-837A-754085021952}" srcOrd="3" destOrd="0" parTransId="{D6F4169C-F4BD-4FCD-8861-594D1F156042}" sibTransId="{AA5478AF-2EBE-4ACC-A6BE-7B7E9DFB968A}"/>
    <dgm:cxn modelId="{3209F041-175A-4CE3-996D-17F0F1C37C19}" type="presOf" srcId="{AA5478AF-2EBE-4ACC-A6BE-7B7E9DFB968A}" destId="{7B6CCE60-5A8A-41D3-91EC-2A349B3C82DD}" srcOrd="0" destOrd="0" presId="urn:microsoft.com/office/officeart/2005/8/layout/cycle2"/>
    <dgm:cxn modelId="{5814C948-8FCF-4330-899C-2B80BE01B809}" type="presOf" srcId="{6950E139-BAE7-4B0B-855A-E6B0728D427D}" destId="{0D36963A-3566-4AC2-9D3E-0DA732D03A98}" srcOrd="1" destOrd="0" presId="urn:microsoft.com/office/officeart/2005/8/layout/cycle2"/>
    <dgm:cxn modelId="{8B773551-6A5F-4EA1-94B7-3B38C433B7EB}" type="presOf" srcId="{EF00BDCB-D885-4A72-837A-754085021952}" destId="{381BDA8F-2149-464A-8EC3-F611815E507D}" srcOrd="0" destOrd="0" presId="urn:microsoft.com/office/officeart/2005/8/layout/cycle2"/>
    <dgm:cxn modelId="{C5F2A352-23C2-4709-9B3B-701B1892A015}" type="presOf" srcId="{AA5478AF-2EBE-4ACC-A6BE-7B7E9DFB968A}" destId="{922FA454-7684-4DFB-88D2-46772729891D}" srcOrd="1" destOrd="0" presId="urn:microsoft.com/office/officeart/2005/8/layout/cycle2"/>
    <dgm:cxn modelId="{93715957-03C0-4A81-AD50-DD7032727096}" type="presOf" srcId="{6B139855-A075-46A0-9B57-5D9F12FB8C54}" destId="{69EC2F1E-32B9-42B2-854C-A6D1AA4A2318}" srcOrd="1" destOrd="0" presId="urn:microsoft.com/office/officeart/2005/8/layout/cycle2"/>
    <dgm:cxn modelId="{CA68717F-4FD7-4122-AD35-66E547321949}" srcId="{45458578-5CB0-420B-AFAB-C1F2D0827C13}" destId="{C989F2AB-737F-4AFD-800B-3CABE5EF72E0}" srcOrd="2" destOrd="0" parTransId="{F458D727-4073-4B86-811E-0203F8475391}" sibTransId="{93D04253-2E78-432E-8DFC-AB7788B25FEC}"/>
    <dgm:cxn modelId="{4FEAB484-12CA-423B-AF7B-D12D6EDF48B6}" type="presOf" srcId="{6B139855-A075-46A0-9B57-5D9F12FB8C54}" destId="{57F47E9F-1104-487A-96F3-4C36F85ECCC2}" srcOrd="0" destOrd="0" presId="urn:microsoft.com/office/officeart/2005/8/layout/cycle2"/>
    <dgm:cxn modelId="{58A4708E-5D8B-4422-8150-AFCDC25F55F4}" type="presOf" srcId="{93D04253-2E78-432E-8DFC-AB7788B25FEC}" destId="{A21F368B-9138-4660-8E16-CB5AE9F04163}" srcOrd="1" destOrd="0" presId="urn:microsoft.com/office/officeart/2005/8/layout/cycle2"/>
    <dgm:cxn modelId="{F69D639F-8B64-43B4-A81A-671AF1DA4E56}" srcId="{45458578-5CB0-420B-AFAB-C1F2D0827C13}" destId="{AF2D1120-5DEF-43F5-846A-E36E7B3F9834}" srcOrd="4" destOrd="0" parTransId="{E0CC5744-2A7A-4A48-B243-DBF2A96A0039}" sibTransId="{28308AA8-DEAF-46F7-BF8E-3F7270E0ECCE}"/>
    <dgm:cxn modelId="{2A27E6A7-72C7-4984-910A-D2ED036A26C9}" type="presOf" srcId="{93D04253-2E78-432E-8DFC-AB7788B25FEC}" destId="{0A3C5A60-34AF-4B50-9E78-ED5112AEF047}" srcOrd="0" destOrd="0" presId="urn:microsoft.com/office/officeart/2005/8/layout/cycle2"/>
    <dgm:cxn modelId="{D67E11A8-8317-49CF-B112-A8E8A22300F1}" type="presOf" srcId="{C989F2AB-737F-4AFD-800B-3CABE5EF72E0}" destId="{CC86F9DE-99F8-418F-A035-25EA453FA390}" srcOrd="0" destOrd="0" presId="urn:microsoft.com/office/officeart/2005/8/layout/cycle2"/>
    <dgm:cxn modelId="{0E7B14AA-B1DE-4E85-AFF2-2AB2F052B4FA}" srcId="{45458578-5CB0-420B-AFAB-C1F2D0827C13}" destId="{169B1E0A-127F-49FF-8C49-ADBB15AF697D}" srcOrd="1" destOrd="0" parTransId="{FBBEFE24-CEFD-44B4-852B-2F9E2B9F0024}" sibTransId="{6B139855-A075-46A0-9B57-5D9F12FB8C54}"/>
    <dgm:cxn modelId="{C177C4C6-227D-4153-A050-F4AB41D94800}" type="presOf" srcId="{28308AA8-DEAF-46F7-BF8E-3F7270E0ECCE}" destId="{470CE5CB-D397-493A-8351-38F3CB257FF2}" srcOrd="1" destOrd="0" presId="urn:microsoft.com/office/officeart/2005/8/layout/cycle2"/>
    <dgm:cxn modelId="{15BA6ACE-04CF-469B-886D-AF74A7632E87}" type="presOf" srcId="{7F824188-9719-489C-84EB-2DFDCE3F52F2}" destId="{64C02617-9321-45BB-A4EC-DBBE54205D0D}" srcOrd="0" destOrd="0" presId="urn:microsoft.com/office/officeart/2005/8/layout/cycle2"/>
    <dgm:cxn modelId="{105EC7EB-914C-4D36-9D46-8A2FBC400D81}" type="presOf" srcId="{28308AA8-DEAF-46F7-BF8E-3F7270E0ECCE}" destId="{0431A553-5CEE-4FD0-A4A8-1C9732519916}" srcOrd="0" destOrd="0" presId="urn:microsoft.com/office/officeart/2005/8/layout/cycle2"/>
    <dgm:cxn modelId="{354495F1-C01F-46E0-ABEE-F9A31E7836EE}" type="presOf" srcId="{45458578-5CB0-420B-AFAB-C1F2D0827C13}" destId="{C78F3366-F12B-4866-8785-3EE8B20E4240}" srcOrd="0" destOrd="0" presId="urn:microsoft.com/office/officeart/2005/8/layout/cycle2"/>
    <dgm:cxn modelId="{68CF4EF6-A3BA-4796-B7EF-2C8052B70F2B}" srcId="{45458578-5CB0-420B-AFAB-C1F2D0827C13}" destId="{7F824188-9719-489C-84EB-2DFDCE3F52F2}" srcOrd="0" destOrd="0" parTransId="{9E60C8E4-3430-4D85-9812-BBD58AAC1994}" sibTransId="{6950E139-BAE7-4B0B-855A-E6B0728D427D}"/>
    <dgm:cxn modelId="{D08911FB-4B9C-4EAB-A4DC-E281D523F2A8}" type="presOf" srcId="{6950E139-BAE7-4B0B-855A-E6B0728D427D}" destId="{AF5EAD4D-588F-40A2-AE85-13912CAD288C}" srcOrd="0" destOrd="0" presId="urn:microsoft.com/office/officeart/2005/8/layout/cycle2"/>
    <dgm:cxn modelId="{DA29BD26-E61A-4617-8528-3E887C897A83}" type="presParOf" srcId="{C78F3366-F12B-4866-8785-3EE8B20E4240}" destId="{64C02617-9321-45BB-A4EC-DBBE54205D0D}" srcOrd="0" destOrd="0" presId="urn:microsoft.com/office/officeart/2005/8/layout/cycle2"/>
    <dgm:cxn modelId="{DBBDB025-7A5E-4471-8EA1-3C7F96067071}" type="presParOf" srcId="{C78F3366-F12B-4866-8785-3EE8B20E4240}" destId="{AF5EAD4D-588F-40A2-AE85-13912CAD288C}" srcOrd="1" destOrd="0" presId="urn:microsoft.com/office/officeart/2005/8/layout/cycle2"/>
    <dgm:cxn modelId="{937EFBB8-DF81-46AF-9C9F-DE20EF0AAC40}" type="presParOf" srcId="{AF5EAD4D-588F-40A2-AE85-13912CAD288C}" destId="{0D36963A-3566-4AC2-9D3E-0DA732D03A98}" srcOrd="0" destOrd="0" presId="urn:microsoft.com/office/officeart/2005/8/layout/cycle2"/>
    <dgm:cxn modelId="{97FC2126-4213-4923-BC2B-65D99811358F}" type="presParOf" srcId="{C78F3366-F12B-4866-8785-3EE8B20E4240}" destId="{0FF81CC2-2DE5-4E71-9936-9F5C171D600C}" srcOrd="2" destOrd="0" presId="urn:microsoft.com/office/officeart/2005/8/layout/cycle2"/>
    <dgm:cxn modelId="{EBEEBFCD-62A4-4A61-98AC-12C831920AE8}" type="presParOf" srcId="{C78F3366-F12B-4866-8785-3EE8B20E4240}" destId="{57F47E9F-1104-487A-96F3-4C36F85ECCC2}" srcOrd="3" destOrd="0" presId="urn:microsoft.com/office/officeart/2005/8/layout/cycle2"/>
    <dgm:cxn modelId="{6200EC7B-78E6-478F-B903-308C480E47B6}" type="presParOf" srcId="{57F47E9F-1104-487A-96F3-4C36F85ECCC2}" destId="{69EC2F1E-32B9-42B2-854C-A6D1AA4A2318}" srcOrd="0" destOrd="0" presId="urn:microsoft.com/office/officeart/2005/8/layout/cycle2"/>
    <dgm:cxn modelId="{3408A3FB-558C-4B00-8273-7EDC723738A5}" type="presParOf" srcId="{C78F3366-F12B-4866-8785-3EE8B20E4240}" destId="{CC86F9DE-99F8-418F-A035-25EA453FA390}" srcOrd="4" destOrd="0" presId="urn:microsoft.com/office/officeart/2005/8/layout/cycle2"/>
    <dgm:cxn modelId="{4177EC23-4FA9-482F-90BB-3855155D3200}" type="presParOf" srcId="{C78F3366-F12B-4866-8785-3EE8B20E4240}" destId="{0A3C5A60-34AF-4B50-9E78-ED5112AEF047}" srcOrd="5" destOrd="0" presId="urn:microsoft.com/office/officeart/2005/8/layout/cycle2"/>
    <dgm:cxn modelId="{6B3564A2-7B75-4685-8581-1CD935245DE8}" type="presParOf" srcId="{0A3C5A60-34AF-4B50-9E78-ED5112AEF047}" destId="{A21F368B-9138-4660-8E16-CB5AE9F04163}" srcOrd="0" destOrd="0" presId="urn:microsoft.com/office/officeart/2005/8/layout/cycle2"/>
    <dgm:cxn modelId="{AEB37F59-EE17-447B-A37C-2A8BD77FDC92}" type="presParOf" srcId="{C78F3366-F12B-4866-8785-3EE8B20E4240}" destId="{381BDA8F-2149-464A-8EC3-F611815E507D}" srcOrd="6" destOrd="0" presId="urn:microsoft.com/office/officeart/2005/8/layout/cycle2"/>
    <dgm:cxn modelId="{9BCEFE39-898F-4526-AE4B-A5D77EBC1395}" type="presParOf" srcId="{C78F3366-F12B-4866-8785-3EE8B20E4240}" destId="{7B6CCE60-5A8A-41D3-91EC-2A349B3C82DD}" srcOrd="7" destOrd="0" presId="urn:microsoft.com/office/officeart/2005/8/layout/cycle2"/>
    <dgm:cxn modelId="{3A222100-0BCD-40F3-9475-6FF6E74E1F17}" type="presParOf" srcId="{7B6CCE60-5A8A-41D3-91EC-2A349B3C82DD}" destId="{922FA454-7684-4DFB-88D2-46772729891D}" srcOrd="0" destOrd="0" presId="urn:microsoft.com/office/officeart/2005/8/layout/cycle2"/>
    <dgm:cxn modelId="{BB6C77ED-06EB-450E-AB80-6BD1C027914A}" type="presParOf" srcId="{C78F3366-F12B-4866-8785-3EE8B20E4240}" destId="{1BD07234-5034-47A3-A27F-BE2B4ABB8772}" srcOrd="8" destOrd="0" presId="urn:microsoft.com/office/officeart/2005/8/layout/cycle2"/>
    <dgm:cxn modelId="{72FEDDF3-32C6-4462-A08F-60715338205E}" type="presParOf" srcId="{C78F3366-F12B-4866-8785-3EE8B20E4240}" destId="{0431A553-5CEE-4FD0-A4A8-1C9732519916}" srcOrd="9" destOrd="0" presId="urn:microsoft.com/office/officeart/2005/8/layout/cycle2"/>
    <dgm:cxn modelId="{FD593D5B-738C-477D-B472-3677EE0D2A33}" type="presParOf" srcId="{0431A553-5CEE-4FD0-A4A8-1C9732519916}" destId="{470CE5CB-D397-493A-8351-38F3CB257FF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02617-9321-45BB-A4EC-DBBE54205D0D}">
      <dsp:nvSpPr>
        <dsp:cNvPr id="0" name=""/>
        <dsp:cNvSpPr/>
      </dsp:nvSpPr>
      <dsp:spPr>
        <a:xfrm>
          <a:off x="3271983" y="689"/>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Η σωστή λειτουργία ενός μεγάλου αριθμού </a:t>
          </a:r>
          <a:r>
            <a:rPr lang="el-GR" sz="800" kern="1200" dirty="0" err="1"/>
            <a:t>μηχανών,συσκευών</a:t>
          </a:r>
          <a:r>
            <a:rPr lang="el-GR" sz="800" kern="1200" dirty="0"/>
            <a:t> και συστημάτων </a:t>
          </a:r>
          <a:r>
            <a:rPr lang="el-GR" sz="800" kern="1200" dirty="0" err="1"/>
            <a:t>εξαρταται</a:t>
          </a:r>
          <a:r>
            <a:rPr lang="el-GR" sz="800" kern="1200" dirty="0"/>
            <a:t> με κάποιο τρόπο από τη </a:t>
          </a:r>
          <a:r>
            <a:rPr lang="el-GR" sz="800" kern="1200" dirty="0" err="1"/>
            <a:t>βρύτητα</a:t>
          </a:r>
          <a:r>
            <a:rPr lang="el-GR" sz="800" kern="1200" dirty="0"/>
            <a:t>.</a:t>
          </a:r>
        </a:p>
      </dsp:txBody>
      <dsp:txXfrm>
        <a:off x="3471225" y="199931"/>
        <a:ext cx="962028" cy="962028"/>
      </dsp:txXfrm>
    </dsp:sp>
    <dsp:sp modelId="{AF5EAD4D-588F-40A2-AE85-13912CAD288C}">
      <dsp:nvSpPr>
        <dsp:cNvPr id="0" name=""/>
        <dsp:cNvSpPr/>
      </dsp:nvSpPr>
      <dsp:spPr>
        <a:xfrm rot="2160000">
          <a:off x="4589246" y="1045177"/>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a:off x="4599577" y="1105216"/>
        <a:ext cx="252438" cy="275504"/>
      </dsp:txXfrm>
    </dsp:sp>
    <dsp:sp modelId="{0FF81CC2-2DE5-4E71-9936-9F5C171D600C}">
      <dsp:nvSpPr>
        <dsp:cNvPr id="0" name=""/>
        <dsp:cNvSpPr/>
      </dsp:nvSpPr>
      <dsp:spPr>
        <a:xfrm>
          <a:off x="4923137" y="1200323"/>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Με τη βοήθεια της βαρύτητας έχουμε τη δυνατότητα να παράγουμε ηλεκτρικό ρεύμα από τα υδροηλεκτρικά εργοστάσια.</a:t>
          </a:r>
        </a:p>
      </dsp:txBody>
      <dsp:txXfrm>
        <a:off x="5122379" y="1399565"/>
        <a:ext cx="962028" cy="962028"/>
      </dsp:txXfrm>
    </dsp:sp>
    <dsp:sp modelId="{57F47E9F-1104-487A-96F3-4C36F85ECCC2}">
      <dsp:nvSpPr>
        <dsp:cNvPr id="0" name=""/>
        <dsp:cNvSpPr/>
      </dsp:nvSpPr>
      <dsp:spPr>
        <a:xfrm rot="6480000">
          <a:off x="5110892" y="2611809"/>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5181701" y="2652197"/>
        <a:ext cx="252438" cy="275504"/>
      </dsp:txXfrm>
    </dsp:sp>
    <dsp:sp modelId="{CC86F9DE-99F8-418F-A035-25EA453FA390}">
      <dsp:nvSpPr>
        <dsp:cNvPr id="0" name=""/>
        <dsp:cNvSpPr/>
      </dsp:nvSpPr>
      <dsp:spPr>
        <a:xfrm>
          <a:off x="4292452" y="3141370"/>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Ένα ρολόι που λειτουργεί με ένα εκκρεμές βασίζει τη λειτουργία του στη δύναμη της για τον υπολογισμό του χρόνου.</a:t>
          </a:r>
        </a:p>
      </dsp:txBody>
      <dsp:txXfrm>
        <a:off x="4491694" y="3340612"/>
        <a:ext cx="962028" cy="962028"/>
      </dsp:txXfrm>
    </dsp:sp>
    <dsp:sp modelId="{0A3C5A60-34AF-4B50-9E78-ED5112AEF047}">
      <dsp:nvSpPr>
        <dsp:cNvPr id="0" name=""/>
        <dsp:cNvSpPr/>
      </dsp:nvSpPr>
      <dsp:spPr>
        <a:xfrm rot="10800000">
          <a:off x="3782133" y="3592040"/>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3890320" y="3683874"/>
        <a:ext cx="252438" cy="275504"/>
      </dsp:txXfrm>
    </dsp:sp>
    <dsp:sp modelId="{381BDA8F-2149-464A-8EC3-F611815E507D}">
      <dsp:nvSpPr>
        <dsp:cNvPr id="0" name=""/>
        <dsp:cNvSpPr/>
      </dsp:nvSpPr>
      <dsp:spPr>
        <a:xfrm>
          <a:off x="2251514" y="3141370"/>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Ο τεχνητός ορίζοντας στα αεροσκάφη και άλλα ιπτάμενα μέσα αποτελεί </a:t>
          </a:r>
          <a:r>
            <a:rPr lang="el-GR" sz="800" kern="1200" dirty="0" err="1"/>
            <a:t>εφρμογή</a:t>
          </a:r>
          <a:r>
            <a:rPr lang="el-GR" sz="800" kern="1200" dirty="0"/>
            <a:t> ης δύναμης της βαρύτητας για να </a:t>
          </a:r>
          <a:r>
            <a:rPr lang="el-GR" sz="800" kern="1200" dirty="0" err="1"/>
            <a:t>απεικονιίζει</a:t>
          </a:r>
          <a:r>
            <a:rPr lang="el-GR" sz="800" kern="1200" dirty="0"/>
            <a:t> την κλίση του αεροπλάνου.</a:t>
          </a:r>
        </a:p>
      </dsp:txBody>
      <dsp:txXfrm>
        <a:off x="2450756" y="3340612"/>
        <a:ext cx="962028" cy="962028"/>
      </dsp:txXfrm>
    </dsp:sp>
    <dsp:sp modelId="{7B6CCE60-5A8A-41D3-91EC-2A349B3C82DD}">
      <dsp:nvSpPr>
        <dsp:cNvPr id="0" name=""/>
        <dsp:cNvSpPr/>
      </dsp:nvSpPr>
      <dsp:spPr>
        <a:xfrm rot="15120000">
          <a:off x="2439269" y="2631223"/>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2510078" y="2774503"/>
        <a:ext cx="252438" cy="275504"/>
      </dsp:txXfrm>
    </dsp:sp>
    <dsp:sp modelId="{1BD07234-5034-47A3-A27F-BE2B4ABB8772}">
      <dsp:nvSpPr>
        <dsp:cNvPr id="0" name=""/>
        <dsp:cNvSpPr/>
      </dsp:nvSpPr>
      <dsp:spPr>
        <a:xfrm>
          <a:off x="1620830" y="1200323"/>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err="1"/>
            <a:t>Τέλος,οι</a:t>
          </a:r>
          <a:r>
            <a:rPr lang="el-GR" sz="800" kern="1200" dirty="0"/>
            <a:t> τεχνητοί δορυφόροι είναι και αυτοί μια εφαρμογή της βαρύτητας που μαθηματικά είχε διατυπωθεί στο έργο </a:t>
          </a:r>
          <a:r>
            <a:rPr lang="en-US" sz="800" kern="1200" dirty="0"/>
            <a:t>“</a:t>
          </a:r>
          <a:r>
            <a:rPr lang="en-US" sz="800" kern="1200" dirty="0" err="1"/>
            <a:t>Princpia</a:t>
          </a:r>
          <a:r>
            <a:rPr lang="en-US" sz="800" kern="1200" dirty="0"/>
            <a:t>” </a:t>
          </a:r>
          <a:r>
            <a:rPr lang="el-GR" sz="800" kern="1200" dirty="0"/>
            <a:t>του Νεύτωνα.</a:t>
          </a:r>
        </a:p>
      </dsp:txBody>
      <dsp:txXfrm>
        <a:off x="1820072" y="1399565"/>
        <a:ext cx="962028" cy="962028"/>
      </dsp:txXfrm>
    </dsp:sp>
    <dsp:sp modelId="{0431A553-5CEE-4FD0-A4A8-1C9732519916}">
      <dsp:nvSpPr>
        <dsp:cNvPr id="0" name=""/>
        <dsp:cNvSpPr/>
      </dsp:nvSpPr>
      <dsp:spPr>
        <a:xfrm rot="19440000">
          <a:off x="2938093" y="1057175"/>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a:off x="2948424" y="1180804"/>
        <a:ext cx="252438" cy="27550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4C0F09DC-7DE2-442D-87F8-ABD671C8F40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B466AFB7-9830-4272-A622-85113596CDD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EED2E59-453B-42D9-82BE-E758089F84DA}" type="datetimeFigureOut">
              <a:rPr lang="el-GR" smtClean="0"/>
              <a:t>23/4/2018</a:t>
            </a:fld>
            <a:endParaRPr lang="el-GR"/>
          </a:p>
        </p:txBody>
      </p:sp>
      <p:sp>
        <p:nvSpPr>
          <p:cNvPr id="4" name="Θέση υποσέλιδου 3">
            <a:extLst>
              <a:ext uri="{FF2B5EF4-FFF2-40B4-BE49-F238E27FC236}">
                <a16:creationId xmlns:a16="http://schemas.microsoft.com/office/drawing/2014/main" id="{6FEDAAA8-A650-4277-998A-15ADAD0994C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DDD62E56-1D9E-46BC-AB61-A6382C0B4C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A51DC1-E34D-4DB9-BEC6-EBA379AA0156}" type="slidenum">
              <a:rPr lang="el-GR" smtClean="0"/>
              <a:t>‹#›</a:t>
            </a:fld>
            <a:endParaRPr lang="el-GR"/>
          </a:p>
        </p:txBody>
      </p:sp>
    </p:spTree>
    <p:extLst>
      <p:ext uri="{BB962C8B-B14F-4D97-AF65-F5344CB8AC3E}">
        <p14:creationId xmlns:p14="http://schemas.microsoft.com/office/powerpoint/2010/main" val="299778016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227893-7BBB-41BF-8D07-56B267559101}"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BE3B5F-0E8A-41E4-96F5-81DB5C35AF2E}" type="slidenum">
              <a:rPr lang="el-GR" smtClean="0"/>
              <a:t>‹#›</a:t>
            </a:fld>
            <a:endParaRPr lang="el-GR"/>
          </a:p>
        </p:txBody>
      </p:sp>
    </p:spTree>
    <p:extLst>
      <p:ext uri="{BB962C8B-B14F-4D97-AF65-F5344CB8AC3E}">
        <p14:creationId xmlns:p14="http://schemas.microsoft.com/office/powerpoint/2010/main" val="357093656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F543CA6-023E-48F6-881C-A5BBCE7C5C47}"/>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1A388FEF-F39E-415D-A9FC-7AF3A05FC6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7AC0491C-C9E3-430B-8A58-1B8C488DF7A9}"/>
              </a:ext>
            </a:extLst>
          </p:cNvPr>
          <p:cNvSpPr>
            <a:spLocks noGrp="1"/>
          </p:cNvSpPr>
          <p:nvPr>
            <p:ph type="dt" sz="half" idx="10"/>
          </p:nvPr>
        </p:nvSpPr>
        <p:spPr/>
        <p:txBody>
          <a:bodyPr/>
          <a:lstStyle/>
          <a:p>
            <a:fld id="{947DC316-997B-48E6-8788-D167AFF9FEAD}" type="datetime1">
              <a:rPr lang="el-GR" smtClean="0"/>
              <a:t>23/4/2018</a:t>
            </a:fld>
            <a:endParaRPr lang="el-GR"/>
          </a:p>
        </p:txBody>
      </p:sp>
      <p:sp>
        <p:nvSpPr>
          <p:cNvPr id="5" name="Θέση υποσέλιδου 4">
            <a:extLst>
              <a:ext uri="{FF2B5EF4-FFF2-40B4-BE49-F238E27FC236}">
                <a16:creationId xmlns:a16="http://schemas.microsoft.com/office/drawing/2014/main" id="{44C25232-2336-4F60-9C0D-2288C35ADD60}"/>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158448BD-D82E-47C0-997F-BB13CF1E6053}"/>
              </a:ext>
            </a:extLst>
          </p:cNvPr>
          <p:cNvSpPr>
            <a:spLocks noGrp="1"/>
          </p:cNvSpPr>
          <p:nvPr>
            <p:ph type="sldNum" sz="quarter" idx="12"/>
          </p:nvPr>
        </p:nvSpPr>
        <p:spPr/>
        <p:txBody>
          <a:bodyPr/>
          <a:lstStyle/>
          <a:p>
            <a:fld id="{A1E90D39-F4DA-4108-8492-E3EB94FD8CD4}" type="slidenum">
              <a:rPr lang="el-GR" smtClean="0"/>
              <a:t>‹#›</a:t>
            </a:fld>
            <a:endParaRPr lang="el-GR" dirty="0"/>
          </a:p>
        </p:txBody>
      </p:sp>
    </p:spTree>
    <p:extLst>
      <p:ext uri="{BB962C8B-B14F-4D97-AF65-F5344CB8AC3E}">
        <p14:creationId xmlns:p14="http://schemas.microsoft.com/office/powerpoint/2010/main" val="450048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CF71FBD-9B44-42C8-B270-D300AD29A933}"/>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A4E36ACA-0C0D-4E4D-BA58-343B36761E35}"/>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9FA60CFF-473C-46CD-91F6-4208DE9D1354}"/>
              </a:ext>
            </a:extLst>
          </p:cNvPr>
          <p:cNvSpPr>
            <a:spLocks noGrp="1"/>
          </p:cNvSpPr>
          <p:nvPr>
            <p:ph type="dt" sz="half" idx="10"/>
          </p:nvPr>
        </p:nvSpPr>
        <p:spPr/>
        <p:txBody>
          <a:bodyPr/>
          <a:lstStyle/>
          <a:p>
            <a:fld id="{B42CE824-221E-42CD-BB0B-1F2180A9E68B}" type="datetime1">
              <a:rPr lang="el-GR" smtClean="0"/>
              <a:t>23/4/2018</a:t>
            </a:fld>
            <a:endParaRPr lang="el-GR"/>
          </a:p>
        </p:txBody>
      </p:sp>
      <p:sp>
        <p:nvSpPr>
          <p:cNvPr id="5" name="Θέση υποσέλιδου 4">
            <a:extLst>
              <a:ext uri="{FF2B5EF4-FFF2-40B4-BE49-F238E27FC236}">
                <a16:creationId xmlns:a16="http://schemas.microsoft.com/office/drawing/2014/main" id="{34AFB0CD-2206-45FA-AF66-F7AF7DE3FE3F}"/>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EDCBBC1-C9EB-4388-A6E6-C4A7A5B7584E}"/>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030800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B53F9960-A17E-4470-A26C-17EF5721A145}"/>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FB2FADC1-1214-4CBB-A912-2427EF528D4E}"/>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A7B64122-2B3D-4C3D-9364-97FF662549A8}"/>
              </a:ext>
            </a:extLst>
          </p:cNvPr>
          <p:cNvSpPr>
            <a:spLocks noGrp="1"/>
          </p:cNvSpPr>
          <p:nvPr>
            <p:ph type="dt" sz="half" idx="10"/>
          </p:nvPr>
        </p:nvSpPr>
        <p:spPr/>
        <p:txBody>
          <a:bodyPr/>
          <a:lstStyle/>
          <a:p>
            <a:fld id="{0BC67C2E-B9BE-4E10-84DB-822A17FEAB6E}" type="datetime1">
              <a:rPr lang="el-GR" smtClean="0"/>
              <a:t>23/4/2018</a:t>
            </a:fld>
            <a:endParaRPr lang="el-GR"/>
          </a:p>
        </p:txBody>
      </p:sp>
      <p:sp>
        <p:nvSpPr>
          <p:cNvPr id="5" name="Θέση υποσέλιδου 4">
            <a:extLst>
              <a:ext uri="{FF2B5EF4-FFF2-40B4-BE49-F238E27FC236}">
                <a16:creationId xmlns:a16="http://schemas.microsoft.com/office/drawing/2014/main" id="{182C8526-11A7-4509-9CED-0776216EC9BD}"/>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1427C6BA-910A-4C1A-9A33-B9AF1DF74C63}"/>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082190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0CF04E0-0724-4B19-B260-5F7A7FEE5221}"/>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DACA3CCD-BD86-40DF-AFF8-20B0A7AB757F}"/>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AE6CA103-88AC-4FB7-9EA3-196578B96DF7}"/>
              </a:ext>
            </a:extLst>
          </p:cNvPr>
          <p:cNvSpPr>
            <a:spLocks noGrp="1"/>
          </p:cNvSpPr>
          <p:nvPr>
            <p:ph type="dt" sz="half" idx="10"/>
          </p:nvPr>
        </p:nvSpPr>
        <p:spPr/>
        <p:txBody>
          <a:bodyPr/>
          <a:lstStyle/>
          <a:p>
            <a:fld id="{F4B3E337-1568-4BC0-A9D1-06DD6EFEA2EC}" type="datetime1">
              <a:rPr lang="el-GR" smtClean="0"/>
              <a:t>23/4/2018</a:t>
            </a:fld>
            <a:endParaRPr lang="el-GR"/>
          </a:p>
        </p:txBody>
      </p:sp>
      <p:sp>
        <p:nvSpPr>
          <p:cNvPr id="5" name="Θέση υποσέλιδου 4">
            <a:extLst>
              <a:ext uri="{FF2B5EF4-FFF2-40B4-BE49-F238E27FC236}">
                <a16:creationId xmlns:a16="http://schemas.microsoft.com/office/drawing/2014/main" id="{74CCD6B9-9479-4DC4-B757-4BFD5E5BFBA9}"/>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E3FF1C8-7232-4BE5-905F-B627889A330C}"/>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9387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107F1AE-90C0-449E-992F-1E133DF00884}"/>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FEC8327B-3296-4658-98DA-9C05C4CB7A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58279AE0-0368-40DB-A183-6FC0333C579B}"/>
              </a:ext>
            </a:extLst>
          </p:cNvPr>
          <p:cNvSpPr>
            <a:spLocks noGrp="1"/>
          </p:cNvSpPr>
          <p:nvPr>
            <p:ph type="dt" sz="half" idx="10"/>
          </p:nvPr>
        </p:nvSpPr>
        <p:spPr/>
        <p:txBody>
          <a:bodyPr/>
          <a:lstStyle/>
          <a:p>
            <a:fld id="{16B31D15-AC52-4EE2-8B03-843EA7066CB2}" type="datetime1">
              <a:rPr lang="el-GR" smtClean="0"/>
              <a:t>23/4/2018</a:t>
            </a:fld>
            <a:endParaRPr lang="el-GR"/>
          </a:p>
        </p:txBody>
      </p:sp>
      <p:sp>
        <p:nvSpPr>
          <p:cNvPr id="5" name="Θέση υποσέλιδου 4">
            <a:extLst>
              <a:ext uri="{FF2B5EF4-FFF2-40B4-BE49-F238E27FC236}">
                <a16:creationId xmlns:a16="http://schemas.microsoft.com/office/drawing/2014/main" id="{37C99E94-7DD0-4AA5-AE9B-52A051BA40AB}"/>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C435422-74A1-453C-AA4A-36E463186CAA}"/>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2991516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FFFDB01-74D0-4853-8836-679731844139}"/>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F6A1CFD6-84E8-468A-83E7-B7C4596AF08B}"/>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338CEEF9-6145-407B-8615-574BE65AD73C}"/>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CE29A7D1-CA8D-4C58-97C6-5BE73E485330}"/>
              </a:ext>
            </a:extLst>
          </p:cNvPr>
          <p:cNvSpPr>
            <a:spLocks noGrp="1"/>
          </p:cNvSpPr>
          <p:nvPr>
            <p:ph type="dt" sz="half" idx="10"/>
          </p:nvPr>
        </p:nvSpPr>
        <p:spPr/>
        <p:txBody>
          <a:bodyPr/>
          <a:lstStyle/>
          <a:p>
            <a:fld id="{3C28903B-6645-4761-84AD-5B39C8854B22}" type="datetime1">
              <a:rPr lang="el-GR" smtClean="0"/>
              <a:t>23/4/2018</a:t>
            </a:fld>
            <a:endParaRPr lang="el-GR"/>
          </a:p>
        </p:txBody>
      </p:sp>
      <p:sp>
        <p:nvSpPr>
          <p:cNvPr id="6" name="Θέση υποσέλιδου 5">
            <a:extLst>
              <a:ext uri="{FF2B5EF4-FFF2-40B4-BE49-F238E27FC236}">
                <a16:creationId xmlns:a16="http://schemas.microsoft.com/office/drawing/2014/main" id="{8EBAB934-F0C8-42B5-AC8E-79B9BCA151BB}"/>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8AE48CBC-C10A-445C-AC48-7EBD8199182D}"/>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197836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71B7293-460D-4B31-AC56-ABF8476270BC}"/>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85253237-14A7-4CB3-9933-2C3B91211A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E7D53BF1-7317-42A1-8CA1-E4404BB2CD6E}"/>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68214937-EF67-467F-B3C5-19E15EBCF7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7379AEE7-6945-4C5B-8B82-36C7441B1C44}"/>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8AAFDC11-AF94-4C41-989A-D0555A542EF5}"/>
              </a:ext>
            </a:extLst>
          </p:cNvPr>
          <p:cNvSpPr>
            <a:spLocks noGrp="1"/>
          </p:cNvSpPr>
          <p:nvPr>
            <p:ph type="dt" sz="half" idx="10"/>
          </p:nvPr>
        </p:nvSpPr>
        <p:spPr/>
        <p:txBody>
          <a:bodyPr/>
          <a:lstStyle/>
          <a:p>
            <a:fld id="{4F6C4453-41DA-481A-96C5-10BB01461DF6}" type="datetime1">
              <a:rPr lang="el-GR" smtClean="0"/>
              <a:t>23/4/2018</a:t>
            </a:fld>
            <a:endParaRPr lang="el-GR"/>
          </a:p>
        </p:txBody>
      </p:sp>
      <p:sp>
        <p:nvSpPr>
          <p:cNvPr id="8" name="Θέση υποσέλιδου 7">
            <a:extLst>
              <a:ext uri="{FF2B5EF4-FFF2-40B4-BE49-F238E27FC236}">
                <a16:creationId xmlns:a16="http://schemas.microsoft.com/office/drawing/2014/main" id="{D7F2B110-CBB0-4C84-A2D4-DA2BFF14429C}"/>
              </a:ext>
            </a:extLst>
          </p:cNvPr>
          <p:cNvSpPr>
            <a:spLocks noGrp="1"/>
          </p:cNvSpPr>
          <p:nvPr>
            <p:ph type="ftr" sz="quarter" idx="11"/>
          </p:nvPr>
        </p:nvSpPr>
        <p:spPr/>
        <p:txBody>
          <a:bodyPr/>
          <a:lstStyle/>
          <a:p>
            <a:r>
              <a:rPr lang="el-GR"/>
              <a:t>Η βαρύτητα</a:t>
            </a:r>
          </a:p>
        </p:txBody>
      </p:sp>
      <p:sp>
        <p:nvSpPr>
          <p:cNvPr id="9" name="Θέση αριθμού διαφάνειας 8">
            <a:extLst>
              <a:ext uri="{FF2B5EF4-FFF2-40B4-BE49-F238E27FC236}">
                <a16:creationId xmlns:a16="http://schemas.microsoft.com/office/drawing/2014/main" id="{0C32B37F-D123-46D0-B485-05200D5A8969}"/>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997741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88B60F2-A7DF-43F2-AA22-EFFD673086EA}"/>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D1F93FBC-47E6-4657-B33C-CE619AC44AF8}"/>
              </a:ext>
            </a:extLst>
          </p:cNvPr>
          <p:cNvSpPr>
            <a:spLocks noGrp="1"/>
          </p:cNvSpPr>
          <p:nvPr>
            <p:ph type="dt" sz="half" idx="10"/>
          </p:nvPr>
        </p:nvSpPr>
        <p:spPr/>
        <p:txBody>
          <a:bodyPr/>
          <a:lstStyle/>
          <a:p>
            <a:fld id="{A3343FDE-FD05-41C7-B7D9-38F8C20958DD}" type="datetime1">
              <a:rPr lang="el-GR" smtClean="0"/>
              <a:t>23/4/2018</a:t>
            </a:fld>
            <a:endParaRPr lang="el-GR"/>
          </a:p>
        </p:txBody>
      </p:sp>
      <p:sp>
        <p:nvSpPr>
          <p:cNvPr id="4" name="Θέση υποσέλιδου 3">
            <a:extLst>
              <a:ext uri="{FF2B5EF4-FFF2-40B4-BE49-F238E27FC236}">
                <a16:creationId xmlns:a16="http://schemas.microsoft.com/office/drawing/2014/main" id="{CF7AE5F0-22C2-4B8A-B24B-60EF39C3DA48}"/>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91777679-4A97-4507-BF43-6C9EF3583766}"/>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701999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6FA2B73E-BCD5-4259-A59F-9A443BDC2236}"/>
              </a:ext>
            </a:extLst>
          </p:cNvPr>
          <p:cNvSpPr>
            <a:spLocks noGrp="1"/>
          </p:cNvSpPr>
          <p:nvPr>
            <p:ph type="dt" sz="half" idx="10"/>
          </p:nvPr>
        </p:nvSpPr>
        <p:spPr/>
        <p:txBody>
          <a:bodyPr/>
          <a:lstStyle/>
          <a:p>
            <a:fld id="{B10AE959-4B0D-450B-85BA-EC6F7F97B18C}" type="datetime1">
              <a:rPr lang="el-GR" smtClean="0"/>
              <a:t>23/4/2018</a:t>
            </a:fld>
            <a:endParaRPr lang="el-GR"/>
          </a:p>
        </p:txBody>
      </p:sp>
      <p:sp>
        <p:nvSpPr>
          <p:cNvPr id="3" name="Θέση υποσέλιδου 2">
            <a:extLst>
              <a:ext uri="{FF2B5EF4-FFF2-40B4-BE49-F238E27FC236}">
                <a16:creationId xmlns:a16="http://schemas.microsoft.com/office/drawing/2014/main" id="{E44A3353-7536-4534-B3CF-FB52BAC657AB}"/>
              </a:ext>
            </a:extLst>
          </p:cNvPr>
          <p:cNvSpPr>
            <a:spLocks noGrp="1"/>
          </p:cNvSpPr>
          <p:nvPr>
            <p:ph type="ftr" sz="quarter" idx="11"/>
          </p:nvPr>
        </p:nvSpPr>
        <p:spPr/>
        <p:txBody>
          <a:bodyPr/>
          <a:lstStyle/>
          <a:p>
            <a:r>
              <a:rPr lang="el-GR"/>
              <a:t>Η βαρύτητα</a:t>
            </a:r>
          </a:p>
        </p:txBody>
      </p:sp>
      <p:sp>
        <p:nvSpPr>
          <p:cNvPr id="4" name="Θέση αριθμού διαφάνειας 3">
            <a:extLst>
              <a:ext uri="{FF2B5EF4-FFF2-40B4-BE49-F238E27FC236}">
                <a16:creationId xmlns:a16="http://schemas.microsoft.com/office/drawing/2014/main" id="{049FD1EB-2353-4F1D-8BF0-E9B0043FC5EC}"/>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3205303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87C9D26-3B7F-4AA0-9AB5-ECE3B323CD86}"/>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5AA66C5C-49E1-4E13-B34C-F10DEC1867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C72456E0-E114-425F-AACF-AC8BA6A40C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90046FE1-A0EB-4FF1-86D5-D18F821DDE25}"/>
              </a:ext>
            </a:extLst>
          </p:cNvPr>
          <p:cNvSpPr>
            <a:spLocks noGrp="1"/>
          </p:cNvSpPr>
          <p:nvPr>
            <p:ph type="dt" sz="half" idx="10"/>
          </p:nvPr>
        </p:nvSpPr>
        <p:spPr/>
        <p:txBody>
          <a:bodyPr/>
          <a:lstStyle/>
          <a:p>
            <a:fld id="{0CD208A6-9C72-48AE-85A8-DDEA04005993}" type="datetime1">
              <a:rPr lang="el-GR" smtClean="0"/>
              <a:t>23/4/2018</a:t>
            </a:fld>
            <a:endParaRPr lang="el-GR"/>
          </a:p>
        </p:txBody>
      </p:sp>
      <p:sp>
        <p:nvSpPr>
          <p:cNvPr id="6" name="Θέση υποσέλιδου 5">
            <a:extLst>
              <a:ext uri="{FF2B5EF4-FFF2-40B4-BE49-F238E27FC236}">
                <a16:creationId xmlns:a16="http://schemas.microsoft.com/office/drawing/2014/main" id="{F4CFB718-BC0A-42EC-A6C1-58873D870A3D}"/>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9DC7B75B-8934-490B-8F59-3227E0EC9E9D}"/>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544630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47D132C-72F0-460A-8CF3-1045673BF901}"/>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2D6836A4-9388-4D2C-BA8B-D0CCF96300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B307B981-22D4-4951-AF3A-17526FDB26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BED88DD4-F911-4859-9F09-D04B57D2078A}"/>
              </a:ext>
            </a:extLst>
          </p:cNvPr>
          <p:cNvSpPr>
            <a:spLocks noGrp="1"/>
          </p:cNvSpPr>
          <p:nvPr>
            <p:ph type="dt" sz="half" idx="10"/>
          </p:nvPr>
        </p:nvSpPr>
        <p:spPr/>
        <p:txBody>
          <a:bodyPr/>
          <a:lstStyle/>
          <a:p>
            <a:fld id="{214B8E6C-272D-466B-A738-849EDBD3090A}" type="datetime1">
              <a:rPr lang="el-GR" smtClean="0"/>
              <a:t>23/4/2018</a:t>
            </a:fld>
            <a:endParaRPr lang="el-GR"/>
          </a:p>
        </p:txBody>
      </p:sp>
      <p:sp>
        <p:nvSpPr>
          <p:cNvPr id="6" name="Θέση υποσέλιδου 5">
            <a:extLst>
              <a:ext uri="{FF2B5EF4-FFF2-40B4-BE49-F238E27FC236}">
                <a16:creationId xmlns:a16="http://schemas.microsoft.com/office/drawing/2014/main" id="{C2F8FEF2-43B7-40A7-9337-9E470FFBA2E3}"/>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9C3C85AC-3A69-43AD-A047-FDEE23173CF3}"/>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798444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2B20C535-B60F-47A9-888F-2484C14C62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758F4B52-10C5-44C3-81EC-B7740B25AF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CC860DD7-655C-45B2-B082-E875FFE77F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800">
                <a:solidFill>
                  <a:schemeClr val="tx1">
                    <a:tint val="75000"/>
                  </a:schemeClr>
                </a:solidFill>
              </a:defRPr>
            </a:lvl1pPr>
          </a:lstStyle>
          <a:p>
            <a:fld id="{8E8D829D-02C4-4902-845D-EC9A9B57804C}" type="datetime1">
              <a:rPr lang="el-GR" smtClean="0"/>
              <a:t>23/4/2018</a:t>
            </a:fld>
            <a:endParaRPr lang="el-GR" dirty="0"/>
          </a:p>
        </p:txBody>
      </p:sp>
      <p:sp>
        <p:nvSpPr>
          <p:cNvPr id="5" name="Θέση υποσέλιδου 4">
            <a:extLst>
              <a:ext uri="{FF2B5EF4-FFF2-40B4-BE49-F238E27FC236}">
                <a16:creationId xmlns:a16="http://schemas.microsoft.com/office/drawing/2014/main" id="{E81BEE2B-0740-4A47-B0B8-9C6E537B1A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95FB14F7-F819-402A-8B32-4C37E78D54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l-GR" dirty="0"/>
              <a:t>1</a:t>
            </a:r>
            <a:fld id="{A1E90D39-F4DA-4108-8492-E3EB94FD8CD4}" type="slidenum">
              <a:rPr lang="el-GR" smtClean="0"/>
              <a:pPr/>
              <a:t>‹#›</a:t>
            </a:fld>
            <a:endParaRPr lang="el-GR" dirty="0"/>
          </a:p>
        </p:txBody>
      </p:sp>
      <p:pic>
        <p:nvPicPr>
          <p:cNvPr id="1026" name="Picture 2" descr="ÎÏÎ¿ÏÎ­Î»ÎµÏÎ¼Î± ÎµÎ¹ÎºÏÎ½Î±Ï Î³Î¹Î± ÏÎ±Î½ÎµÏÎ¹ÏÏÎ®Î¼Î¹Î¿ Î´ÏÏÎ¹ÎºÎ®Ï Î¼Î±ÎºÎµÎ´Î¿Î½Î¯Î±Ï">
            <a:extLst>
              <a:ext uri="{FF2B5EF4-FFF2-40B4-BE49-F238E27FC236}">
                <a16:creationId xmlns:a16="http://schemas.microsoft.com/office/drawing/2014/main" id="{515976C5-990D-4AE2-8F2D-12CEA736A3D9}"/>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4739" y="258824"/>
            <a:ext cx="1390823" cy="13908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Î£ÏÎµÏÎ¹ÎºÎ® ÎµÎ¹ÎºÏÎ½Î±">
            <a:extLst>
              <a:ext uri="{FF2B5EF4-FFF2-40B4-BE49-F238E27FC236}">
                <a16:creationId xmlns:a16="http://schemas.microsoft.com/office/drawing/2014/main" id="{F673C1B2-17B0-48B4-B8F1-CA23373A4A8A}"/>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flipH="1">
            <a:off x="76846" y="5148522"/>
            <a:ext cx="1522707" cy="157295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D381A9F-DDE7-4E2C-9A66-9B31AB2C2991}"/>
              </a:ext>
            </a:extLst>
          </p:cNvPr>
          <p:cNvSpPr txBox="1"/>
          <p:nvPr userDrawn="1"/>
        </p:nvSpPr>
        <p:spPr>
          <a:xfrm>
            <a:off x="1334282" y="365125"/>
            <a:ext cx="9733280" cy="400110"/>
          </a:xfrm>
          <a:prstGeom prst="rect">
            <a:avLst/>
          </a:prstGeom>
          <a:noFill/>
        </p:spPr>
        <p:txBody>
          <a:bodyPr wrap="square" rtlCol="0">
            <a:spAutoFit/>
          </a:bodyPr>
          <a:lstStyle/>
          <a:p>
            <a:r>
              <a:rPr lang="el-GR" sz="2000" i="1" dirty="0"/>
              <a:t>Παιδαγωγικό Τμήμα Δημοτικής Εκπαίδευσης</a:t>
            </a:r>
          </a:p>
        </p:txBody>
      </p:sp>
    </p:spTree>
    <p:extLst>
      <p:ext uri="{BB962C8B-B14F-4D97-AF65-F5344CB8AC3E}">
        <p14:creationId xmlns:p14="http://schemas.microsoft.com/office/powerpoint/2010/main" val="973324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EDA42F1-AD5A-4B66-8EFD-BE83AECB6983}"/>
              </a:ext>
            </a:extLst>
          </p:cNvPr>
          <p:cNvSpPr>
            <a:spLocks noGrp="1"/>
          </p:cNvSpPr>
          <p:nvPr>
            <p:ph type="ctrTitle"/>
          </p:nvPr>
        </p:nvSpPr>
        <p:spPr/>
        <p:txBody>
          <a:bodyPr>
            <a:normAutofit fontScale="90000"/>
          </a:bodyPr>
          <a:lstStyle/>
          <a:p>
            <a:r>
              <a:rPr lang="el-GR" dirty="0"/>
              <a:t>ΠΛΗΡΟΦΟΡΙΚΗ ΚΑΙ ΝΕΕΣ ΤΕΧΝΟΛΟΓΙΕΣ ΣΤΗΝ ΕΚΠΑΙΔΕΥΣΗ</a:t>
            </a:r>
          </a:p>
        </p:txBody>
      </p:sp>
      <p:sp>
        <p:nvSpPr>
          <p:cNvPr id="3" name="Υπότιτλος 2">
            <a:extLst>
              <a:ext uri="{FF2B5EF4-FFF2-40B4-BE49-F238E27FC236}">
                <a16:creationId xmlns:a16="http://schemas.microsoft.com/office/drawing/2014/main" id="{CD943647-6BFA-4BF7-A1B5-8BBE913D2CAB}"/>
              </a:ext>
            </a:extLst>
          </p:cNvPr>
          <p:cNvSpPr>
            <a:spLocks noGrp="1"/>
          </p:cNvSpPr>
          <p:nvPr>
            <p:ph type="subTitle" idx="1"/>
          </p:nvPr>
        </p:nvSpPr>
        <p:spPr/>
        <p:txBody>
          <a:bodyPr/>
          <a:lstStyle/>
          <a:p>
            <a:r>
              <a:rPr lang="el-GR" dirty="0"/>
              <a:t>ΤΣΕΠΕΛΑΚΗΣ ΣΩΤΗΡΙΟΣ </a:t>
            </a:r>
          </a:p>
          <a:p>
            <a:r>
              <a:rPr lang="el-GR" dirty="0"/>
              <a:t>ΑΕΜ:4534</a:t>
            </a:r>
          </a:p>
        </p:txBody>
      </p:sp>
      <p:sp>
        <p:nvSpPr>
          <p:cNvPr id="4" name="Θέση υποσέλιδου 3">
            <a:extLst>
              <a:ext uri="{FF2B5EF4-FFF2-40B4-BE49-F238E27FC236}">
                <a16:creationId xmlns:a16="http://schemas.microsoft.com/office/drawing/2014/main" id="{C84B08B6-7F58-447E-88C3-BFBA1C70D682}"/>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7F5DB798-BD24-4EB8-8142-9F9624538C69}"/>
              </a:ext>
            </a:extLst>
          </p:cNvPr>
          <p:cNvSpPr>
            <a:spLocks noGrp="1"/>
          </p:cNvSpPr>
          <p:nvPr>
            <p:ph type="sldNum" sz="quarter" idx="12"/>
          </p:nvPr>
        </p:nvSpPr>
        <p:spPr/>
        <p:txBody>
          <a:bodyPr/>
          <a:lstStyle/>
          <a:p>
            <a:fld id="{A1E90D39-F4DA-4108-8492-E3EB94FD8CD4}" type="slidenum">
              <a:rPr lang="el-GR" smtClean="0"/>
              <a:t>1</a:t>
            </a:fld>
            <a:endParaRPr lang="el-GR" dirty="0"/>
          </a:p>
        </p:txBody>
      </p:sp>
    </p:spTree>
    <p:extLst>
      <p:ext uri="{BB962C8B-B14F-4D97-AF65-F5344CB8AC3E}">
        <p14:creationId xmlns:p14="http://schemas.microsoft.com/office/powerpoint/2010/main" val="157318975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08533AD-3081-4F2B-AC17-8C4C3B776171}"/>
              </a:ext>
            </a:extLst>
          </p:cNvPr>
          <p:cNvSpPr>
            <a:spLocks noGrp="1"/>
          </p:cNvSpPr>
          <p:nvPr>
            <p:ph type="ctrTitle"/>
          </p:nvPr>
        </p:nvSpPr>
        <p:spPr>
          <a:xfrm>
            <a:off x="1524000" y="863601"/>
            <a:ext cx="9144000" cy="1249679"/>
          </a:xfrm>
        </p:spPr>
        <p:txBody>
          <a:bodyPr>
            <a:normAutofit/>
          </a:bodyPr>
          <a:lstStyle/>
          <a:p>
            <a:r>
              <a:rPr lang="el-GR" sz="4800" dirty="0"/>
              <a:t>Η βαρύτητα </a:t>
            </a:r>
          </a:p>
        </p:txBody>
      </p:sp>
      <p:sp>
        <p:nvSpPr>
          <p:cNvPr id="3" name="Υπότιτλος 2">
            <a:extLst>
              <a:ext uri="{FF2B5EF4-FFF2-40B4-BE49-F238E27FC236}">
                <a16:creationId xmlns:a16="http://schemas.microsoft.com/office/drawing/2014/main" id="{77EF4F11-6DCC-49B7-9F6D-E3C8E07938ED}"/>
              </a:ext>
            </a:extLst>
          </p:cNvPr>
          <p:cNvSpPr>
            <a:spLocks noGrp="1"/>
          </p:cNvSpPr>
          <p:nvPr>
            <p:ph type="subTitle" idx="1"/>
          </p:nvPr>
        </p:nvSpPr>
        <p:spPr>
          <a:xfrm>
            <a:off x="1524000" y="2773680"/>
            <a:ext cx="9144000" cy="2484120"/>
          </a:xfrm>
        </p:spPr>
        <p:txBody>
          <a:bodyPr>
            <a:noAutofit/>
          </a:bodyPr>
          <a:lstStyle/>
          <a:p>
            <a:r>
              <a:rPr lang="el-GR" sz="1800" dirty="0"/>
              <a:t> </a:t>
            </a:r>
            <a:r>
              <a:rPr lang="el-GR" sz="2000" dirty="0"/>
              <a:t>Ονομάζεται η ιδιότητα των υλικών σωμάτων να έλκουν και να έλκονται αμοιβαία με άλλα υλικά σώματα. Τα </a:t>
            </a:r>
            <a:r>
              <a:rPr lang="el-GR" sz="2000" dirty="0" err="1"/>
              <a:t>ελκόμενα</a:t>
            </a:r>
            <a:r>
              <a:rPr lang="el-GR" sz="2000"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a:t>
            </a:r>
            <a:r>
              <a:rPr lang="el-GR" sz="2000" dirty="0" err="1"/>
              <a:t>μάζα.Η</a:t>
            </a:r>
            <a:r>
              <a:rPr lang="el-GR" sz="2000" dirty="0"/>
              <a:t>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5" name="Θέση υποσέλιδου 4">
            <a:extLst>
              <a:ext uri="{FF2B5EF4-FFF2-40B4-BE49-F238E27FC236}">
                <a16:creationId xmlns:a16="http://schemas.microsoft.com/office/drawing/2014/main" id="{7FB93CC1-030D-4530-9D8A-076CFDB67CD0}"/>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02D675DB-CFE6-4389-AC0E-F58ABE52896C}"/>
              </a:ext>
            </a:extLst>
          </p:cNvPr>
          <p:cNvSpPr>
            <a:spLocks noGrp="1"/>
          </p:cNvSpPr>
          <p:nvPr>
            <p:ph type="sldNum" sz="quarter" idx="12"/>
          </p:nvPr>
        </p:nvSpPr>
        <p:spPr/>
        <p:txBody>
          <a:bodyPr/>
          <a:lstStyle/>
          <a:p>
            <a:fld id="{A1E90D39-F4DA-4108-8492-E3EB94FD8CD4}" type="slidenum">
              <a:rPr lang="el-GR" smtClean="0"/>
              <a:t>2</a:t>
            </a:fld>
            <a:endParaRPr lang="el-GR" dirty="0"/>
          </a:p>
        </p:txBody>
      </p:sp>
    </p:spTree>
    <p:extLst>
      <p:ext uri="{BB962C8B-B14F-4D97-AF65-F5344CB8AC3E}">
        <p14:creationId xmlns:p14="http://schemas.microsoft.com/office/powerpoint/2010/main" val="386911315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04396C7-683D-43CA-8043-7585EC714175}"/>
              </a:ext>
            </a:extLst>
          </p:cNvPr>
          <p:cNvSpPr>
            <a:spLocks noGrp="1"/>
          </p:cNvSpPr>
          <p:nvPr>
            <p:ph type="ctrTitle"/>
          </p:nvPr>
        </p:nvSpPr>
        <p:spPr>
          <a:xfrm>
            <a:off x="1524000" y="904241"/>
            <a:ext cx="9144000" cy="1046480"/>
          </a:xfrm>
        </p:spPr>
        <p:txBody>
          <a:bodyPr>
            <a:normAutofit/>
          </a:bodyPr>
          <a:lstStyle/>
          <a:p>
            <a:r>
              <a:rPr lang="el-GR" sz="4800" dirty="0" err="1"/>
              <a:t>Ποιός</a:t>
            </a:r>
            <a:r>
              <a:rPr lang="el-GR" sz="4800" dirty="0"/>
              <a:t> ανακάλυψε τη βαρύτητα</a:t>
            </a:r>
          </a:p>
        </p:txBody>
      </p:sp>
      <p:sp>
        <p:nvSpPr>
          <p:cNvPr id="3" name="Υπότιτλος 2">
            <a:extLst>
              <a:ext uri="{FF2B5EF4-FFF2-40B4-BE49-F238E27FC236}">
                <a16:creationId xmlns:a16="http://schemas.microsoft.com/office/drawing/2014/main" id="{8FF9EC11-1711-4345-933C-187CD7027005}"/>
              </a:ext>
            </a:extLst>
          </p:cNvPr>
          <p:cNvSpPr>
            <a:spLocks noGrp="1"/>
          </p:cNvSpPr>
          <p:nvPr>
            <p:ph type="subTitle" idx="1"/>
          </p:nvPr>
        </p:nvSpPr>
        <p:spPr>
          <a:xfrm>
            <a:off x="1524000" y="2854960"/>
            <a:ext cx="9144000" cy="2402840"/>
          </a:xfrm>
        </p:spPr>
        <p:txBody>
          <a:bodyPr>
            <a:normAutofit/>
          </a:bodyPr>
          <a:lstStyle/>
          <a:p>
            <a:r>
              <a:rPr lang="el-GR" dirty="0"/>
              <a:t>Η ιστορία ότι ο Ισαάκ </a:t>
            </a:r>
            <a:r>
              <a:rPr lang="el-GR" dirty="0" err="1"/>
              <a:t>Νεύτων</a:t>
            </a:r>
            <a:r>
              <a:rPr lang="el-GR" dirty="0"/>
              <a:t> (1642 – 1727) συνέλαβε την ιδέα της βαρύτητας παρατηρώντας την πτώση ενός μήλου είναι πολύ γνωστή. Σε όσα ακολουθούν θα ασχοληθούμε με το πώς διασώθηκε ως τις μέρες μας αυτή η ιστορία, στη μια ή την άλλη εκδοχή της – ανατρέχοντας στα κείμενα που την </a:t>
            </a:r>
            <a:r>
              <a:rPr lang="el-GR" dirty="0" err="1"/>
              <a:t>πρωτοδημοσίευσαν</a:t>
            </a:r>
            <a:r>
              <a:rPr lang="el-GR" dirty="0"/>
              <a:t>.</a:t>
            </a:r>
          </a:p>
        </p:txBody>
      </p:sp>
      <p:sp>
        <p:nvSpPr>
          <p:cNvPr id="4" name="Θέση υποσέλιδου 3">
            <a:extLst>
              <a:ext uri="{FF2B5EF4-FFF2-40B4-BE49-F238E27FC236}">
                <a16:creationId xmlns:a16="http://schemas.microsoft.com/office/drawing/2014/main" id="{9054EC26-4F0B-4ADC-9534-C5F850A03C8E}"/>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BAAAB381-CF07-4977-A67E-3794B4E365E5}"/>
              </a:ext>
            </a:extLst>
          </p:cNvPr>
          <p:cNvSpPr>
            <a:spLocks noGrp="1"/>
          </p:cNvSpPr>
          <p:nvPr>
            <p:ph type="sldNum" sz="quarter" idx="12"/>
          </p:nvPr>
        </p:nvSpPr>
        <p:spPr/>
        <p:txBody>
          <a:bodyPr/>
          <a:lstStyle/>
          <a:p>
            <a:fld id="{A1E90D39-F4DA-4108-8492-E3EB94FD8CD4}" type="slidenum">
              <a:rPr lang="el-GR" smtClean="0"/>
              <a:t>3</a:t>
            </a:fld>
            <a:endParaRPr lang="el-GR" dirty="0"/>
          </a:p>
        </p:txBody>
      </p:sp>
    </p:spTree>
    <p:extLst>
      <p:ext uri="{BB962C8B-B14F-4D97-AF65-F5344CB8AC3E}">
        <p14:creationId xmlns:p14="http://schemas.microsoft.com/office/powerpoint/2010/main" val="247209909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1DE4C6D-5A71-49CB-953A-8ACF4319CC81}"/>
              </a:ext>
            </a:extLst>
          </p:cNvPr>
          <p:cNvSpPr>
            <a:spLocks noGrp="1"/>
          </p:cNvSpPr>
          <p:nvPr>
            <p:ph type="ctrTitle"/>
          </p:nvPr>
        </p:nvSpPr>
        <p:spPr>
          <a:xfrm>
            <a:off x="1524000" y="944881"/>
            <a:ext cx="9144000" cy="792479"/>
          </a:xfrm>
        </p:spPr>
        <p:txBody>
          <a:bodyPr>
            <a:normAutofit/>
          </a:bodyPr>
          <a:lstStyle/>
          <a:p>
            <a:r>
              <a:rPr lang="el-GR" sz="4800" dirty="0"/>
              <a:t>Πως μας επηρεάζει η βαρύτητα</a:t>
            </a:r>
          </a:p>
        </p:txBody>
      </p:sp>
      <p:sp>
        <p:nvSpPr>
          <p:cNvPr id="3" name="Υπότιτλος 2">
            <a:extLst>
              <a:ext uri="{FF2B5EF4-FFF2-40B4-BE49-F238E27FC236}">
                <a16:creationId xmlns:a16="http://schemas.microsoft.com/office/drawing/2014/main" id="{096A9373-BD89-470A-BDBA-FDFC01F37D6C}"/>
              </a:ext>
            </a:extLst>
          </p:cNvPr>
          <p:cNvSpPr>
            <a:spLocks noGrp="1"/>
          </p:cNvSpPr>
          <p:nvPr>
            <p:ph type="subTitle" idx="1"/>
          </p:nvPr>
        </p:nvSpPr>
        <p:spPr>
          <a:xfrm>
            <a:off x="4175760" y="7254240"/>
            <a:ext cx="45719" cy="81280"/>
          </a:xfrm>
        </p:spPr>
        <p:txBody>
          <a:bodyPr>
            <a:noAutofit/>
          </a:bodyPr>
          <a:lstStyle/>
          <a:p>
            <a:endParaRPr lang="el-GR" dirty="0"/>
          </a:p>
        </p:txBody>
      </p:sp>
      <p:sp>
        <p:nvSpPr>
          <p:cNvPr id="4" name="Θέση υποσέλιδου 3">
            <a:extLst>
              <a:ext uri="{FF2B5EF4-FFF2-40B4-BE49-F238E27FC236}">
                <a16:creationId xmlns:a16="http://schemas.microsoft.com/office/drawing/2014/main" id="{FC15C523-235D-49FA-9712-1ADD9F24F2B7}"/>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C7A2540C-A32F-4A93-9BD8-AB29A86CAF93}"/>
              </a:ext>
            </a:extLst>
          </p:cNvPr>
          <p:cNvSpPr>
            <a:spLocks noGrp="1"/>
          </p:cNvSpPr>
          <p:nvPr>
            <p:ph type="sldNum" sz="quarter" idx="12"/>
          </p:nvPr>
        </p:nvSpPr>
        <p:spPr/>
        <p:txBody>
          <a:bodyPr/>
          <a:lstStyle/>
          <a:p>
            <a:fld id="{A1E90D39-F4DA-4108-8492-E3EB94FD8CD4}" type="slidenum">
              <a:rPr lang="el-GR" smtClean="0"/>
              <a:t>4</a:t>
            </a:fld>
            <a:endParaRPr lang="el-GR" dirty="0"/>
          </a:p>
        </p:txBody>
      </p:sp>
      <p:graphicFrame>
        <p:nvGraphicFramePr>
          <p:cNvPr id="8" name="Διάγραμμα 7">
            <a:extLst>
              <a:ext uri="{FF2B5EF4-FFF2-40B4-BE49-F238E27FC236}">
                <a16:creationId xmlns:a16="http://schemas.microsoft.com/office/drawing/2014/main" id="{BFC282BB-92A1-4D49-8106-C1169330B755}"/>
              </a:ext>
            </a:extLst>
          </p:cNvPr>
          <p:cNvGraphicFramePr/>
          <p:nvPr>
            <p:extLst>
              <p:ext uri="{D42A27DB-BD31-4B8C-83A1-F6EECF244321}">
                <p14:modId xmlns:p14="http://schemas.microsoft.com/office/powerpoint/2010/main" val="2485143384"/>
              </p:ext>
            </p:extLst>
          </p:nvPr>
        </p:nvGraphicFramePr>
        <p:xfrm>
          <a:off x="2032000" y="1635760"/>
          <a:ext cx="7904480" cy="45025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095238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A14F5F1-0F56-41A5-8644-F1BE831CA72D}"/>
              </a:ext>
            </a:extLst>
          </p:cNvPr>
          <p:cNvSpPr>
            <a:spLocks noGrp="1"/>
          </p:cNvSpPr>
          <p:nvPr>
            <p:ph type="ctrTitle"/>
          </p:nvPr>
        </p:nvSpPr>
        <p:spPr>
          <a:xfrm>
            <a:off x="1524000" y="1122363"/>
            <a:ext cx="9144000" cy="1173797"/>
          </a:xfrm>
        </p:spPr>
        <p:txBody>
          <a:bodyPr>
            <a:normAutofit/>
          </a:bodyPr>
          <a:lstStyle/>
          <a:p>
            <a:r>
              <a:rPr lang="el-GR" sz="4800" dirty="0"/>
              <a:t>Η βαρύτητα στη σελήνη</a:t>
            </a:r>
          </a:p>
        </p:txBody>
      </p:sp>
      <p:sp>
        <p:nvSpPr>
          <p:cNvPr id="3" name="Υπότιτλος 2">
            <a:extLst>
              <a:ext uri="{FF2B5EF4-FFF2-40B4-BE49-F238E27FC236}">
                <a16:creationId xmlns:a16="http://schemas.microsoft.com/office/drawing/2014/main" id="{667AC1E9-9B3A-4BCF-A951-9731D4BC620D}"/>
              </a:ext>
            </a:extLst>
          </p:cNvPr>
          <p:cNvSpPr>
            <a:spLocks noGrp="1"/>
          </p:cNvSpPr>
          <p:nvPr>
            <p:ph type="subTitle" idx="1"/>
          </p:nvPr>
        </p:nvSpPr>
        <p:spPr>
          <a:xfrm>
            <a:off x="1524000" y="2590800"/>
            <a:ext cx="9144000" cy="2946400"/>
          </a:xfrm>
        </p:spPr>
        <p:txBody>
          <a:bodyPr>
            <a:normAutofit fontScale="92500" lnSpcReduction="10000"/>
          </a:bodyPr>
          <a:lstStyle/>
          <a:p>
            <a:r>
              <a:rPr lang="el-GR" dirty="0"/>
              <a:t>Η κατάσταση αυτή δημιουργήθηκε στο πέρασμα του χρόνου από τη βαρύτητα, όπως συνέβη και σε δορυφόρους άλλων πλανητών. Η βαρύτητα της Σελήνης παραμορφώνει το σχήμα της Γης, με αποτέλεσμα τις παλίρροιες. Με τον ίδιο τρόπο, η ισχυρότερη βαρύτητα της Γης παραμορφώνει τη Σελήνη, δημιουργώντας ένα πετρώδες «εξόγκωμα» που βλέπει προς εμάς. Αυτό το «εξόγκωμα» λειτούργησε σαν φρένο, επιβραδύνοντας </a:t>
            </a:r>
            <a:r>
              <a:rPr lang="el-GR" sz="2600" dirty="0"/>
              <a:t>την</a:t>
            </a:r>
            <a:r>
              <a:rPr lang="el-GR" dirty="0"/>
              <a:t> περιστροφή της Σελήνης γύρω από τον άξονά της, μέχρι που έφτασε το σημερινό της ρυθμό, με αποτέλεσμα η «πλημμυρίδα» να βλέπει πάντα προς τη μεριά μας. </a:t>
            </a:r>
            <a:r>
              <a:rPr lang="el-GR" dirty="0" err="1"/>
              <a:t>Οταν</a:t>
            </a:r>
            <a:r>
              <a:rPr lang="el-GR" dirty="0"/>
              <a:t> συνέβη αυτό πριν περίπου 4 δισεκατομμύρια χρόνια, το φεγγάρι «κλειδώθηκε παλιρροϊκά» και διατήρησε το ίδιο «πρόσωπο» έκτοτε.</a:t>
            </a:r>
          </a:p>
        </p:txBody>
      </p:sp>
      <p:sp>
        <p:nvSpPr>
          <p:cNvPr id="4" name="Θέση υποσέλιδου 3">
            <a:extLst>
              <a:ext uri="{FF2B5EF4-FFF2-40B4-BE49-F238E27FC236}">
                <a16:creationId xmlns:a16="http://schemas.microsoft.com/office/drawing/2014/main" id="{818C3551-A288-4CA4-AB91-9C508DA01A8C}"/>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0BB51CF1-320C-40AE-A351-C64D523E0597}"/>
              </a:ext>
            </a:extLst>
          </p:cNvPr>
          <p:cNvSpPr>
            <a:spLocks noGrp="1"/>
          </p:cNvSpPr>
          <p:nvPr>
            <p:ph type="sldNum" sz="quarter" idx="12"/>
          </p:nvPr>
        </p:nvSpPr>
        <p:spPr/>
        <p:txBody>
          <a:bodyPr/>
          <a:lstStyle/>
          <a:p>
            <a:fld id="{A1E90D39-F4DA-4108-8492-E3EB94FD8CD4}" type="slidenum">
              <a:rPr lang="el-GR" smtClean="0"/>
              <a:t>5</a:t>
            </a:fld>
            <a:endParaRPr lang="el-GR" dirty="0"/>
          </a:p>
        </p:txBody>
      </p:sp>
    </p:spTree>
    <p:extLst>
      <p:ext uri="{BB962C8B-B14F-4D97-AF65-F5344CB8AC3E}">
        <p14:creationId xmlns:p14="http://schemas.microsoft.com/office/powerpoint/2010/main" val="186262141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45A2C9F-C3E5-47E4-AAD7-C29F38CAACE4}"/>
              </a:ext>
            </a:extLst>
          </p:cNvPr>
          <p:cNvSpPr>
            <a:spLocks noGrp="1"/>
          </p:cNvSpPr>
          <p:nvPr>
            <p:ph type="ctrTitle"/>
          </p:nvPr>
        </p:nvSpPr>
        <p:spPr>
          <a:xfrm>
            <a:off x="1524000" y="1122363"/>
            <a:ext cx="9144000" cy="1381125"/>
          </a:xfrm>
        </p:spPr>
        <p:txBody>
          <a:bodyPr>
            <a:normAutofit/>
          </a:bodyPr>
          <a:lstStyle/>
          <a:p>
            <a:r>
              <a:rPr lang="el-GR" sz="4800" dirty="0"/>
              <a:t>Επίλογος</a:t>
            </a:r>
          </a:p>
        </p:txBody>
      </p:sp>
      <p:sp>
        <p:nvSpPr>
          <p:cNvPr id="3" name="Υπότιτλος 2">
            <a:extLst>
              <a:ext uri="{FF2B5EF4-FFF2-40B4-BE49-F238E27FC236}">
                <a16:creationId xmlns:a16="http://schemas.microsoft.com/office/drawing/2014/main" id="{0F71C15A-427E-4BCE-9385-7A6752D98DFB}"/>
              </a:ext>
            </a:extLst>
          </p:cNvPr>
          <p:cNvSpPr>
            <a:spLocks noGrp="1"/>
          </p:cNvSpPr>
          <p:nvPr>
            <p:ph type="subTitle" idx="1"/>
          </p:nvPr>
        </p:nvSpPr>
        <p:spPr>
          <a:xfrm>
            <a:off x="1524000" y="2503488"/>
            <a:ext cx="9144000" cy="2754312"/>
          </a:xfrm>
        </p:spPr>
        <p:txBody>
          <a:bodyPr/>
          <a:lstStyle/>
          <a:p>
            <a:r>
              <a:rPr lang="el-GR" dirty="0"/>
              <a:t>Σας ευχαριστώ</a:t>
            </a:r>
          </a:p>
        </p:txBody>
      </p:sp>
      <p:sp>
        <p:nvSpPr>
          <p:cNvPr id="4" name="Θέση υποσέλιδου 3">
            <a:extLst>
              <a:ext uri="{FF2B5EF4-FFF2-40B4-BE49-F238E27FC236}">
                <a16:creationId xmlns:a16="http://schemas.microsoft.com/office/drawing/2014/main" id="{59C1C074-52C3-416A-ADC2-34D91B7B6DF1}"/>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6A54AAE9-5A51-45A8-846D-5C1DDBB1046C}"/>
              </a:ext>
            </a:extLst>
          </p:cNvPr>
          <p:cNvSpPr>
            <a:spLocks noGrp="1"/>
          </p:cNvSpPr>
          <p:nvPr>
            <p:ph type="sldNum" sz="quarter" idx="12"/>
          </p:nvPr>
        </p:nvSpPr>
        <p:spPr/>
        <p:txBody>
          <a:bodyPr/>
          <a:lstStyle/>
          <a:p>
            <a:fld id="{A1E90D39-F4DA-4108-8492-E3EB94FD8CD4}" type="slidenum">
              <a:rPr lang="el-GR" smtClean="0"/>
              <a:t>6</a:t>
            </a:fld>
            <a:endParaRPr lang="el-GR" dirty="0"/>
          </a:p>
        </p:txBody>
      </p:sp>
      <p:pic>
        <p:nvPicPr>
          <p:cNvPr id="7" name="Εικόνα 6">
            <a:extLst>
              <a:ext uri="{FF2B5EF4-FFF2-40B4-BE49-F238E27FC236}">
                <a16:creationId xmlns:a16="http://schemas.microsoft.com/office/drawing/2014/main" id="{0326FFB0-B9D1-4A25-87B1-16CD25AF34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7280" y="3108960"/>
            <a:ext cx="7924800" cy="2885440"/>
          </a:xfrm>
          <a:prstGeom prst="rect">
            <a:avLst/>
          </a:prstGeom>
        </p:spPr>
      </p:pic>
    </p:spTree>
    <p:extLst>
      <p:ext uri="{BB962C8B-B14F-4D97-AF65-F5344CB8AC3E}">
        <p14:creationId xmlns:p14="http://schemas.microsoft.com/office/powerpoint/2010/main" val="275708253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TM03090430[[fn=Με ζώνες]]</Template>
  <TotalTime>121</TotalTime>
  <Words>501</Words>
  <Application>Microsoft Office PowerPoint</Application>
  <PresentationFormat>Ευρεία οθόνη</PresentationFormat>
  <Paragraphs>29</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ΠΛΗΡΟΦΟΡΙΚΗ ΚΑΙ ΝΕΕΣ ΤΕΧΝΟΛΟΓΙΕΣ ΣΤΗΝ ΕΚΠΑΙΔΕΥΣΗ</vt:lpstr>
      <vt:lpstr>Η βαρύτητα </vt:lpstr>
      <vt:lpstr>Ποιός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 ΚΑΙ ΝΕΕΣ ΤΕΧΝΟΛΟΓΙΕΣ ΣΤΗΝ ΕΚΠΑΙΔΕΥΣΗ</dc:title>
  <dc:creator>ΓΙΑΝΝΗΣ</dc:creator>
  <cp:lastModifiedBy>ΓΙΑΝΝΗΣ</cp:lastModifiedBy>
  <cp:revision>25</cp:revision>
  <dcterms:created xsi:type="dcterms:W3CDTF">2018-04-23T17:41:16Z</dcterms:created>
  <dcterms:modified xsi:type="dcterms:W3CDTF">2018-04-23T19:43:16Z</dcterms:modified>
</cp:coreProperties>
</file>